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430" r:id="rId4"/>
    <p:sldId id="258" r:id="rId5"/>
    <p:sldId id="259" r:id="rId6"/>
    <p:sldId id="411" r:id="rId7"/>
    <p:sldId id="832" r:id="rId8"/>
    <p:sldId id="785" r:id="rId9"/>
    <p:sldId id="823" r:id="rId10"/>
    <p:sldId id="824" r:id="rId11"/>
    <p:sldId id="845" r:id="rId12"/>
    <p:sldId id="826" r:id="rId13"/>
    <p:sldId id="827" r:id="rId14"/>
    <p:sldId id="828" r:id="rId15"/>
    <p:sldId id="829" r:id="rId16"/>
    <p:sldId id="830" r:id="rId17"/>
    <p:sldId id="831" r:id="rId18"/>
    <p:sldId id="833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  <p:sldId id="844" r:id="rId30"/>
    <p:sldId id="825" r:id="rId31"/>
    <p:sldId id="846" r:id="rId32"/>
    <p:sldId id="847" r:id="rId33"/>
    <p:sldId id="849" r:id="rId34"/>
    <p:sldId id="848" r:id="rId35"/>
    <p:sldId id="850" r:id="rId36"/>
    <p:sldId id="851" r:id="rId37"/>
    <p:sldId id="852" r:id="rId38"/>
    <p:sldId id="853" r:id="rId39"/>
    <p:sldId id="269" r:id="rId40"/>
    <p:sldId id="276" r:id="rId41"/>
    <p:sldId id="272" r:id="rId42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CA84-7AA6-4F20-6712-315AA2BF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9972CCA-32E9-F765-7B63-807CD897B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EC1EF0-D4D9-ED6A-74C6-FFC249C63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8B03E0-ED7C-9E38-645F-E60987F3D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77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F894-E2CA-FDAF-4307-FE604498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98E5AC-0384-19F9-8165-C1F5BE03C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CEA5D5-A43A-A90E-FAB2-2AD167BBA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69210C-3894-10BB-4953-F2734B3CD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25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B657D-E1C6-A308-B190-DE6B08860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A61DD3-F46F-6ACF-6325-BE7F6A9F9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6AFCD7-8F4E-9AA7-4A93-E2F217F27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2B4976-E904-37FD-26D6-341275DEB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11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7FBC-3863-1A36-5EF3-6E60540D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EDA4FD6-5398-6E56-9849-CD961D7AA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BD0EF0-FA55-70EF-FCAA-1DD585C6A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50986D-AC9E-11ED-B3DA-77498BE84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93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E93B-2E03-D41A-EF69-65C4BF51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93B517-CC71-FE97-530A-2EA6A00BB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25E151-037A-92F6-E3E1-C02EB83E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AF7843-5577-79D3-C987-D0D78CB81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08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ECC0-A5DA-8A21-D7D0-347A620B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4C8FAD-D5DA-85F8-88E9-FB9259A1F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A38749-2DB6-4E8C-ED06-1D22DABD8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CE3A08-BD02-4707-75FA-A698D8DAC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72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CB27-8510-5968-B2F7-A21CC676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8E72AF-F011-3DE1-9AE3-E1FF65F16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4E18C5-F70B-AF6B-1EE6-2402E8F63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67A80E-2C7A-8463-D3B9-CB0D0D561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00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C572E-FDF0-0983-8896-8C82596BA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5A31DF-B6E9-3AFD-9E62-23DF60A68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576A43-396F-9617-27A3-225A07E80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B3806E-A6C7-0552-8BA9-D120B5FE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74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EADE9-CEA6-8F43-6296-9A082611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DEEFE7-E4C9-369D-C28E-0842A8E5A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E6DC06-39A7-BBDB-6341-4E90981A2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F8C856-1D10-9BEC-AD8D-28464349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952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7FE1-ED84-31EC-4011-1A131F6E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B7F33F-0CC3-4B29-60E3-4D981EB08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8DDFEA-F37F-2E7C-AAEA-83EF04AB2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F3998E-19C9-624F-9277-DF95015EF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7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2AE0-36F2-4C2C-54BE-BFDA46CE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29A483-3EEF-B0E1-760C-829FE12D3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D7C94C-D92C-2354-0950-336E7CCE2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78E99-E780-D0EB-90DE-A2A4B872E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208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9FCB-88DC-021C-17C6-E8DA37C6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5AC4C3-DBD8-1B87-E80C-0960B07DE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C967A6-78E9-FACD-0AC5-91B05C45D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0FB07B-7AA0-347F-CF46-702B4BE56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95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EB486-99C1-A295-5123-C1C747BB2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02BF07-196D-77EA-39B9-99F6F2033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1DE0AE-AEB3-0376-492A-A6E5DAAFB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5D6765-A806-0C58-3DD0-041453646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873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2216-E342-2792-9E0B-2DB9AD99F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B9B79A-F674-ECF0-1206-594082FC5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0B9BE6-2889-6DB3-1B7D-5071B7A88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67A487-E71A-F675-6DCD-17D80CBA4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866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B2E9-4BCC-D1CC-DACF-1FC18982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BE046E-41CA-BBB7-CAA8-A1803C9D4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45BACA-5425-07E1-946F-0D97B1AF8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EB4308-4870-82ED-50B0-43CA0CAF2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68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86F3-A44F-28BF-5B9D-9233A227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E31BCF-F671-023A-DF18-6CAEE769E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FF9A1D-DAFB-54A3-C04F-0D6C38022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B5D152-DB55-4843-FFEF-CB8BF1094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08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ACE11-1026-0126-C72B-523CC857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A2B699-ABFB-F9AD-38C3-6564A51FE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F13885-67C0-D916-B736-1DF97C5EE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46AE64-BE76-A794-5E81-0C51A38EC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631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FFDD-C48B-12D5-66EB-B27EF5E5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0506FD-A383-DA0E-2070-1C8AF510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83D015-62FD-B555-2516-5B6440719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00E810-5B39-738D-1FCB-28DAC5269C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144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2917-72BF-7DF5-937F-DFD13FFDE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D20E69-C940-2F53-3A1D-B7D400129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4AF3F4-6236-148E-1A61-5743BEFB9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4909E8-7174-9C4D-C269-3DA34A8A7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583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0CEC-03D8-B003-6E1A-EF076B28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846E4C-BD4A-F943-6501-53DBDD7B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EAEF9F-97DB-26AD-C59E-D3C8BCFCC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3A897F-9E53-084F-7F43-32C03CD60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39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6E91-2187-0026-8135-8A9D3EA2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025A0C-E7ED-6917-60E3-7938D87E0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76D83A-F279-9C3E-DC82-C0CB12291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EE443-AF7B-FFD0-B69E-73F1B32EC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28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1868-5258-C4A8-1566-BFC7B57D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98C965-6F5B-166D-63C8-3A597EC56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D5AB3D-0091-F71E-844E-1BF3F47B8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A0208C-D356-CC8E-AE18-A0A70F09F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275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DB5B-7FBA-39B2-56A4-2C3E1739D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1DA309-1359-905D-29A3-021DCC97B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01B872-228D-4690-9DAF-B5DA9606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5D4E96-724F-A3B7-58C0-2D7A588F7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239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CBD5-9E4A-3A94-AC82-5CF921A2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3B0905-F7D0-982F-1F9E-3441FD15B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A442494-AC97-C266-8912-D0B51429B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0A34DC-6E3F-347E-5062-827851883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984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3754-6213-F5DE-F0D8-502B1808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15EBFB-F652-A609-B2D2-C6D32CB48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D8E3BB-ACD0-6A94-A387-0B3A49839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30AED8-2018-D525-3454-20DFCF9AC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842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4B72-5C11-D710-A8E6-AF015F40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F1F332-760B-A09E-0E4F-5CAF3CCD3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9B6CBE-D8E3-6F85-0C7E-A2E5EF96A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407798-4426-9E7B-3C84-C764869AF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54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3D16-1EAD-EB8B-67F5-D5FC474A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C52462-3DF0-CE94-AFA3-BDD4FBF20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E305B4-3ECC-CD58-DC0F-18AAD14B5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4094A7-7BB1-8D11-4DC5-EBE20704C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90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14DC-25E0-1BED-234D-B6B3F85B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AAFB440-E2D7-EF98-09F6-8AF0D4D6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8B29BE-3C4E-2F93-BDF6-D5ED39BC3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3AE32F-68BE-A852-86B6-5D2D32AF0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8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24BD2-E094-50C2-87ED-E72C39AA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03F50F-950A-C396-60C0-F30FA2851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836EB7D-E0D1-B7FA-B41E-9970FC634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5C2AB1-1B46-BB32-9ABA-10795CD26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80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71E9F-C648-B555-9CC6-773F26FF3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B67522-6E1A-1E9B-ECC7-890022CA3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1594E5-D1EE-E2F4-AAA5-CD9472072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AFCC15-DBC6-206E-F962-CBB00C3B3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ABA9E-EC7B-CE0B-07F9-65C277BE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6BC972-A8DF-D97A-D38A-888136146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0C962A-3223-F114-8CE6-8D578E91A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BE903A-D97D-2466-FFA1-1D88F3DE7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12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D5119-F86E-9D63-D597-F796649D3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22C64B-1BD7-53BC-9D61-FA0522142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AA85B4-5D97-D132-7160-2BC86E16F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A087AA-1407-16F6-E6C7-11699CD0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79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21/04/2025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939C6-58A9-A344-830B-D4612D6C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55AA74-7F87-854F-DE5B-A1C237682B65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C32437-53DE-560B-94C2-D89DF1F6043C}"/>
              </a:ext>
            </a:extLst>
          </p:cNvPr>
          <p:cNvSpPr txBox="1"/>
          <p:nvPr/>
        </p:nvSpPr>
        <p:spPr>
          <a:xfrm>
            <a:off x="360609" y="1211480"/>
            <a:ext cx="11475790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2.2 Matérias e Limitações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Iniciativa privativa/exclusiva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Iniciativa concorrente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Procedimentos: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Rito de tramitação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Prazos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Preclusão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Turnos</a:t>
            </a:r>
            <a:endParaRPr lang="pt-BR" sz="27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7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2B415-8036-28B7-23BB-64D39395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50E14D-43A4-BC61-8033-452C966465C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105653-8411-B1D1-9BC0-5C7C5A2FB451}"/>
              </a:ext>
            </a:extLst>
          </p:cNvPr>
          <p:cNvSpPr txBox="1"/>
          <p:nvPr/>
        </p:nvSpPr>
        <p:spPr>
          <a:xfrm>
            <a:off x="360609" y="1211480"/>
            <a:ext cx="11475790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  <a:b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Emendas aditivas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Emendas modificativas 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Emendas supressivas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Emendas substitutivas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Emendas aglutinativas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Substitutivo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5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E709A-D038-A101-76D2-B9D78238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EAF296-9650-62CC-5015-6593FDD0C12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0E6374-D0A2-79E2-15D6-F361F74C9248}"/>
              </a:ext>
            </a:extLst>
          </p:cNvPr>
          <p:cNvSpPr txBox="1"/>
          <p:nvPr/>
        </p:nvSpPr>
        <p:spPr>
          <a:xfrm>
            <a:off x="360609" y="1211480"/>
            <a:ext cx="1147579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processo legislativo municipal segue etapas definidas pela Lei Orgânica do Município e pelo Regimento Interno da Câmara Municipal, com base na Constituição Federal de 1988 (art. 29).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trâmite de um projeto envolve fases que garantem a discussão democrática e a legalidade das normas.</a:t>
            </a:r>
          </a:p>
        </p:txBody>
      </p:sp>
    </p:spTree>
    <p:extLst>
      <p:ext uri="{BB962C8B-B14F-4D97-AF65-F5344CB8AC3E}">
        <p14:creationId xmlns:p14="http://schemas.microsoft.com/office/powerpoint/2010/main" val="1288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CADFD-1FE3-B58A-C20D-74C6C520C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7EC7980-7551-5E00-FC84-7A24F9C2DBF6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EB5873-FB02-4FE4-9AB2-DD7915629DB8}"/>
              </a:ext>
            </a:extLst>
          </p:cNvPr>
          <p:cNvSpPr txBox="1"/>
          <p:nvPr/>
        </p:nvSpPr>
        <p:spPr>
          <a:xfrm>
            <a:off x="360609" y="1211480"/>
            <a:ext cx="11475790" cy="475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Procedimento Legislativo (comum, sumário, especial)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Comum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É o rito padrão, aplicável à maioria dos projetos, com análise em comissões, discussão em plenário e votação em dois turnos (quando necessário).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Sumário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Utilizado para projetos urgentes, com prazos reduzidos, dispensando etapas como a análise em comissões (dependendo do regimento interno).</a:t>
            </a:r>
          </a:p>
        </p:txBody>
      </p:sp>
    </p:spTree>
    <p:extLst>
      <p:ext uri="{BB962C8B-B14F-4D97-AF65-F5344CB8AC3E}">
        <p14:creationId xmlns:p14="http://schemas.microsoft.com/office/powerpoint/2010/main" val="158627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BAE1F-1E2F-22D6-F9A6-FDF9C880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78E362-E310-D640-D095-F2D3EF1A53CE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4C14E3-1CAA-593D-9C4A-C7D70E3340CC}"/>
              </a:ext>
            </a:extLst>
          </p:cNvPr>
          <p:cNvSpPr txBox="1"/>
          <p:nvPr/>
        </p:nvSpPr>
        <p:spPr>
          <a:xfrm>
            <a:off x="360609" y="1211480"/>
            <a:ext cx="11475790" cy="540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Procedimento Legislativo (comum, sumário, especial)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Especial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Aplicado a matérias específicas, como estatutos, planos diretores ou projetos com impacto relevante, podendo exigir audiências públicas ou quóruns qualificados.</a:t>
            </a:r>
          </a:p>
          <a:p>
            <a:pPr algn="just">
              <a:lnSpc>
                <a:spcPct val="150000"/>
              </a:lnSpc>
            </a:pP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Análise pelas comissões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de ir ao plenário, os projetos são analisados por comissões temáticas (ex.: Finanças, Justiça, Saúde), que avaliam aspectos jurídicos, financeiros e de mérito. Podem emitir pareceres favoráveis, contrários ou com emendas.</a:t>
            </a:r>
          </a:p>
        </p:txBody>
      </p:sp>
    </p:spTree>
    <p:extLst>
      <p:ext uri="{BB962C8B-B14F-4D97-AF65-F5344CB8AC3E}">
        <p14:creationId xmlns:p14="http://schemas.microsoft.com/office/powerpoint/2010/main" val="382557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860AA-6553-05F5-59C7-E62C99980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C97AE4-97E8-4D97-3542-72A6A1C7E548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9ABA96-2207-1ED0-560B-8441DADC518D}"/>
              </a:ext>
            </a:extLst>
          </p:cNvPr>
          <p:cNvSpPr txBox="1"/>
          <p:nvPr/>
        </p:nvSpPr>
        <p:spPr>
          <a:xfrm>
            <a:off x="360609" y="1211480"/>
            <a:ext cx="1147579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Audiências públicas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Obrigatórias em certos casos (como leis de zoneamento), permitem a participação popular e de especialistas. São convocadas pela Câmara ou por exigência legal.</a:t>
            </a:r>
          </a:p>
          <a:p>
            <a:pPr algn="just">
              <a:lnSpc>
                <a:spcPct val="150000"/>
              </a:lnSpc>
            </a:pP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d) Discussões em plenário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Após as comissões, o projeto é debatido pelos vereadores em sessão plenária, com oportunidade para emendas e votações.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75720-17E7-FDAA-21A3-1B6A74E5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081549-D59B-8966-606E-C99C9BCB5ED3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8DDEC6-F548-F38D-25AA-2013A0AD4876}"/>
              </a:ext>
            </a:extLst>
          </p:cNvPr>
          <p:cNvSpPr txBox="1"/>
          <p:nvPr/>
        </p:nvSpPr>
        <p:spPr>
          <a:xfrm>
            <a:off x="360609" y="1211480"/>
            <a:ext cx="1147579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e) Turnos de aprovação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Projetos de lei ordinária geralmente exigem um turno de votação, enquanto leis complementares ou mais relevantes podem exigir dois turnos, com intervalo mínimo entre eles.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D1CC7A-AA3A-E59F-C8F8-E66E921EE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A8CC6B-22CD-9F20-C219-EEDC6538FC36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C23F9F-5E26-82A0-AA17-0399658BD0CC}"/>
              </a:ext>
            </a:extLst>
          </p:cNvPr>
          <p:cNvSpPr txBox="1"/>
          <p:nvPr/>
        </p:nvSpPr>
        <p:spPr>
          <a:xfrm>
            <a:off x="360609" y="1211480"/>
            <a:ext cx="11475790" cy="380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f) Sanção, promulgação e publicação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O prefeito aprova ou veta o projeto (total ou parcialmente).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Promulgação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Se sancionado, o projeto é formalizado como lei. Em caso de veto, a Câmara pode derrubá-lo por maioria absoluta.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lei entra em vigor após divulgação no diário oficial.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B7BDA-812B-2A7C-01E7-691A158BD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DECB9D-5AF5-653C-D2F6-149676D0F82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7C736E-2CB3-F564-473E-130CC5902F7B}"/>
              </a:ext>
            </a:extLst>
          </p:cNvPr>
          <p:cNvSpPr txBox="1"/>
          <p:nvPr/>
        </p:nvSpPr>
        <p:spPr>
          <a:xfrm>
            <a:off x="360609" y="1211480"/>
            <a:ext cx="1147579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 Orçamentárias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(como a Lei do Orçamento Anual - LOA, a Lei de Diretrizes Orçamentárias - LDO e o Plano Plurianual - PPA) são instrumentos fundamentais para o planejamento financeiro do município. A Constituição Federal (art. 165) e a Lei de Responsabilidade Fiscal (LC 101/2000) estabelecem regras sobre como essas leis podem ser alteradas, definindo o que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o que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ser emendado.</a:t>
            </a:r>
          </a:p>
        </p:txBody>
      </p:sp>
    </p:spTree>
    <p:extLst>
      <p:ext uri="{BB962C8B-B14F-4D97-AF65-F5344CB8AC3E}">
        <p14:creationId xmlns:p14="http://schemas.microsoft.com/office/powerpoint/2010/main" val="427434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3D4A2-A41A-0374-2C66-F6F165C9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D9E6-EBCD-4886-3DAF-262E53007529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C5A22D-1C7C-20CB-3D93-0A441521CB6F}"/>
              </a:ext>
            </a:extLst>
          </p:cNvPr>
          <p:cNvSpPr txBox="1"/>
          <p:nvPr/>
        </p:nvSpPr>
        <p:spPr>
          <a:xfrm>
            <a:off x="360609" y="1211480"/>
            <a:ext cx="11475790" cy="459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  <a:spcBef>
                <a:spcPts val="1372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PODE ser emendado: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Alteração de dotação orçamentária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(desde que mantido o equilíbrio fiscal).</a:t>
            </a:r>
            <a:b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Inclusão de novos projetos ou programas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desde que compatíveis com o PPA e a LDO.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Redistribuição de recursos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entre áreas, respeitando as prioridades legais.</a:t>
            </a:r>
            <a:b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Correção de erros técnicos ou omissões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75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57" y="1561514"/>
            <a:ext cx="11563643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PPA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LDO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4BF24-A2D0-801C-4501-2693A2F2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0F81F6-DE14-3B63-13DA-A57DC0EF9D5F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431B0D-311F-7C00-0374-328A9A12FB09}"/>
              </a:ext>
            </a:extLst>
          </p:cNvPr>
          <p:cNvSpPr txBox="1"/>
          <p:nvPr/>
        </p:nvSpPr>
        <p:spPr>
          <a:xfrm>
            <a:off x="360609" y="1211480"/>
            <a:ext cx="11475790" cy="540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  <a:spcBef>
                <a:spcPts val="1372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NÃO PODE ser emendado: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Criação de despesa obrigatória de caráter continuado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(sem indicação de fonte de custeio).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de despesa com pessoal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acima dos limites da LRF.</a:t>
            </a:r>
            <a:b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Vincular receitas de impostos a órgãos ou fundos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sem previsão constitucional.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Modificar metas fiscais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que comprometam o equilíbrio orçamentário.</a:t>
            </a:r>
          </a:p>
        </p:txBody>
      </p:sp>
    </p:spTree>
    <p:extLst>
      <p:ext uri="{BB962C8B-B14F-4D97-AF65-F5344CB8AC3E}">
        <p14:creationId xmlns:p14="http://schemas.microsoft.com/office/powerpoint/2010/main" val="391124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D62D8-18AD-3A45-D9E8-9671290F8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2C2602-10BF-C258-E0DD-E320FB5D88F7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767A2C-A088-65F2-ED6F-3342A0A30C8D}"/>
              </a:ext>
            </a:extLst>
          </p:cNvPr>
          <p:cNvSpPr txBox="1"/>
          <p:nvPr/>
        </p:nvSpPr>
        <p:spPr>
          <a:xfrm>
            <a:off x="360609" y="1211480"/>
            <a:ext cx="11475790" cy="5286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2.1 Legitimados: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Diferentes atores têm o direito de apresentar emendas às leis orçamentárias, conforme estabelecido na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Constituição Federal (art. 166, §1º)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no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Regimento Interno da Câmara Municipal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pt-BR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Comissões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comissões permanentes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(como a Comissão de Finanças e Orçamento) podem apresentar emendas técnicas, visando ajustes de redação, correções orçamentárias ou adequações legais.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1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6EFCE-6FE2-92A0-1C98-3A4ABD26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1F24-7DA3-52E6-03C8-3CAB60A331BC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21B19C-CEC4-4E5E-EA7C-37BDA7777413}"/>
              </a:ext>
            </a:extLst>
          </p:cNvPr>
          <p:cNvSpPr txBox="1"/>
          <p:nvPr/>
        </p:nvSpPr>
        <p:spPr>
          <a:xfrm>
            <a:off x="360609" y="1211480"/>
            <a:ext cx="11475790" cy="473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2.1 Legitimados: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Plenário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vereadores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em sessão plenária, pode aprovar emendas coletivas, geralmente após debate e negociação entre os partidos.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Vereador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vereador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tem o direito de apresentar emendas, desde que respeitem as regras orçamentárias (como indicação de fonte de custeio).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6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19396-7AFF-4FB5-8B02-77A80CBB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3A3DB8-A03B-363B-A865-89E170315E8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F6D172-A5D6-7B2F-AC38-71D545ECF6E3}"/>
              </a:ext>
            </a:extLst>
          </p:cNvPr>
          <p:cNvSpPr txBox="1"/>
          <p:nvPr/>
        </p:nvSpPr>
        <p:spPr>
          <a:xfrm>
            <a:off x="360609" y="1211480"/>
            <a:ext cx="11475790" cy="5286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2.1 Legitimados: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d) Mesa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Mesa da Câmara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(composta pelo presidente, vice e secretários) pode sugerir emendas relacionadas ao funcionamento da Casa Legislativa (ex.: ajustes na verba da Câmara).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e) Prefeito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Chefe do Executivo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pode enviar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mensagens com emendas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corrigir erros ou propor ajustes, especialmente durante a tramitação do projeto.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0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E466A-B0AC-4D23-F110-7FC46DE8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543E00-07CF-9D75-4C60-CC7B1F3B4EE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241419-1941-1655-0475-758590B16F6A}"/>
              </a:ext>
            </a:extLst>
          </p:cNvPr>
          <p:cNvSpPr txBox="1"/>
          <p:nvPr/>
        </p:nvSpPr>
        <p:spPr>
          <a:xfrm>
            <a:off x="360609" y="1211480"/>
            <a:ext cx="1147579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2.1 Legitimados: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f) Iniciativa popular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alguns municípios,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cidadãos organizados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podem apresentar emendas por meio de abaixo-assinado ou projetos de lei de iniciativa popular, desde que atendam aos requisitos legais (como número mínimo de assinaturas).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2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E60A9-95F5-11AF-C6F1-107BDE19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47F82A-7703-AC67-7886-F9DD2816504C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D01372-0108-A710-D10C-DF18EB8384DC}"/>
              </a:ext>
            </a:extLst>
          </p:cNvPr>
          <p:cNvSpPr txBox="1"/>
          <p:nvPr/>
        </p:nvSpPr>
        <p:spPr>
          <a:xfrm>
            <a:off x="360609" y="1211480"/>
            <a:ext cx="11475790" cy="482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2.2 Matérias e Limitações</a:t>
            </a:r>
          </a:p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Iniciativa privativa/exclusiva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Algumas matérias orçamentárias são de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iniciativa exclusiva do Prefeito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como: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Projeto de Lei do Orçamento Anual (LOA)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de Diretrizes Orçamentárias (LDO)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Plano Plurianual (PPA)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Nesses casos, os vereadores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podem propor leis sobre essas matérias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apenas emendar os projetos enviados pelo Executivo.</a:t>
            </a:r>
          </a:p>
        </p:txBody>
      </p:sp>
    </p:spTree>
    <p:extLst>
      <p:ext uri="{BB962C8B-B14F-4D97-AF65-F5344CB8AC3E}">
        <p14:creationId xmlns:p14="http://schemas.microsoft.com/office/powerpoint/2010/main" val="149208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99E75-0E7E-0CE0-59FD-9909F237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34AE0C-9D82-FB53-84B4-23525FE83575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B7C578-52F6-1E6B-9D8E-7456BA2B9CF4}"/>
              </a:ext>
            </a:extLst>
          </p:cNvPr>
          <p:cNvSpPr txBox="1"/>
          <p:nvPr/>
        </p:nvSpPr>
        <p:spPr>
          <a:xfrm>
            <a:off x="360609" y="1211480"/>
            <a:ext cx="11475790" cy="294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2.2 Matérias e Limitações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Iniciativa concorrente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outras matérias, como leis ordinárias que afetam o orçamento (ex.: criação de programas sociais), tanto o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Prefeito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quanto os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vereadores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podem apresentar propostas, desde que respeitem as regras orçamentárias.</a:t>
            </a:r>
          </a:p>
        </p:txBody>
      </p:sp>
    </p:spTree>
    <p:extLst>
      <p:ext uri="{BB962C8B-B14F-4D97-AF65-F5344CB8AC3E}">
        <p14:creationId xmlns:p14="http://schemas.microsoft.com/office/powerpoint/2010/main" val="70699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A0F17-4D6A-8831-9BD0-E0A42E3E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8B97C2-E151-09B4-35D7-B9D3E9F79A70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2F7F93-9AB8-621E-215A-691C9A049725}"/>
              </a:ext>
            </a:extLst>
          </p:cNvPr>
          <p:cNvSpPr txBox="1"/>
          <p:nvPr/>
        </p:nvSpPr>
        <p:spPr>
          <a:xfrm>
            <a:off x="360609" y="1211480"/>
            <a:ext cx="11475790" cy="468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Procedimentos: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Rito de tramitação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Recebimento e distribuição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do projeto à(s) comissão(</a:t>
            </a:r>
            <a:r>
              <a:rPr lang="pt-BR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competente(s).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Análise pelas comissões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(ex.: Comissão de Finanças e Orçamento), que podem emitir pareceres e aprovar emendas.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Discussão e votação em plenário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 possibilidade de novos ajustes.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Envio ao Prefeito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sanção ou veto.</a:t>
            </a:r>
          </a:p>
        </p:txBody>
      </p:sp>
    </p:spTree>
    <p:extLst>
      <p:ext uri="{BB962C8B-B14F-4D97-AF65-F5344CB8AC3E}">
        <p14:creationId xmlns:p14="http://schemas.microsoft.com/office/powerpoint/2010/main" val="19794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34D0A-6C05-3064-55F8-3BF5BACB3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F8368D-CB8D-2517-969B-D7FC557A2B9F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CF79F3-2E3B-2BCC-DE1C-7E4C070E9D36}"/>
              </a:ext>
            </a:extLst>
          </p:cNvPr>
          <p:cNvSpPr txBox="1"/>
          <p:nvPr/>
        </p:nvSpPr>
        <p:spPr>
          <a:xfrm>
            <a:off x="360609" y="1211480"/>
            <a:ext cx="11475790" cy="379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Procedimentos: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Prazos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Regimento Interno da Câmara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estabelece prazos para cada etapa (ex.: 5 dias para análise em comissão).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Constituição (art. 35, ADCT)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prevê que, se o Legislativo não votar o orçamento até o fim do ano, o Executivo pode adotar medidas provisórias.</a:t>
            </a:r>
          </a:p>
        </p:txBody>
      </p:sp>
    </p:spTree>
    <p:extLst>
      <p:ext uri="{BB962C8B-B14F-4D97-AF65-F5344CB8AC3E}">
        <p14:creationId xmlns:p14="http://schemas.microsoft.com/office/powerpoint/2010/main" val="4253866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1FD91-81F2-C3F7-78A1-48AC1C10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F1F9A5-D5F5-F385-3455-7B5C70AF35B4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54F66D-C282-4FC2-95AD-11EEBE7FC06B}"/>
              </a:ext>
            </a:extLst>
          </p:cNvPr>
          <p:cNvSpPr txBox="1"/>
          <p:nvPr/>
        </p:nvSpPr>
        <p:spPr>
          <a:xfrm>
            <a:off x="360609" y="1211480"/>
            <a:ext cx="11475790" cy="514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Procedimentos:</a:t>
            </a:r>
          </a:p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Preclusão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um tema já foi decidido em uma etapa (ex.: rejeição de emenda em comissão),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pode ser reapresentado na mesma sessão legislativa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salvo por novo requerimento com justificativa.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d) Turnos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 ordinárias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geralmente exigem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turno de votação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 complementares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(como a revisão do PPA) podem exigir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dois turnos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 intervalo mínimo entre eles.</a:t>
            </a:r>
            <a:endParaRPr lang="pt-BR" sz="24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2031" y="2291644"/>
            <a:ext cx="11465169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50"/>
              </a:spcAft>
            </a:pPr>
            <a:endParaRPr lang="pt-BR" sz="4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r>
              <a:rPr lang="pt-BR" sz="4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Aprovação do Orçamento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6C978-12FF-A95B-8F9C-90F4A325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4E278D-1970-DD3F-D172-624B6A4784F9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C2F9C-D130-7F2B-11D8-4F18D06E768B}"/>
              </a:ext>
            </a:extLst>
          </p:cNvPr>
          <p:cNvSpPr txBox="1"/>
          <p:nvPr/>
        </p:nvSpPr>
        <p:spPr>
          <a:xfrm>
            <a:off x="360609" y="1211480"/>
            <a:ext cx="1147579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processo legislativo permite diferentes tipos de emendas para aperfeiçoar os projetos de lei em tramitação. Cada tipo possui características específicas quanto à forma e aos efeitos sobre a matéria original. 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3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EB94F-6AF0-809A-4759-01D1894B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938FC5-B729-344C-38DC-32BAFF075F91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6EED2E-5008-0F9F-719D-C9D7F4565489}"/>
              </a:ext>
            </a:extLst>
          </p:cNvPr>
          <p:cNvSpPr txBox="1"/>
          <p:nvPr/>
        </p:nvSpPr>
        <p:spPr>
          <a:xfrm>
            <a:off x="360609" y="1211480"/>
            <a:ext cx="11475790" cy="52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Emendas aditivas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Acrescentar texto ou dispositivo novo ao projeto original.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Usada para incluir artigos, parágrafos, incisos ou alíneas não previstos inicialmente.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Não pode criar despesas sem indicação de fonte de recursos (quando se tratar de matéria orçamentária).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Adicionar um artigo prevendo incentivos fiscais para pequenas empresas em um projeto sobre desenvolvimento econômico.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2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85C19-E0E5-ABA1-93CE-AA7F6F41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EDDA56-1BF7-8A62-AB0F-F4333CBE6DD3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FFCFB6-2117-B60E-013C-F13867E5E7E6}"/>
              </a:ext>
            </a:extLst>
          </p:cNvPr>
          <p:cNvSpPr txBox="1"/>
          <p:nvPr/>
        </p:nvSpPr>
        <p:spPr>
          <a:xfrm>
            <a:off x="360609" y="1211480"/>
            <a:ext cx="11475790" cy="4899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Emendas modificativas 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Alterar parte do texto original sem mudar sua essência.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Corrigir redação, ajustar valores ou prazos, ou melhorar a técnica legislativa.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Característica: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Preserva a estrutura básica do projeto.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Modificar o valor de multa previsto em um artigo de projeto sobre infrações ambientais.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41E55E-7A6D-8832-E237-579E6853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2BA151-F45F-096C-5FAD-AB3E1CCF0010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04DBF6-7316-BDFD-E971-0B3E468122FE}"/>
              </a:ext>
            </a:extLst>
          </p:cNvPr>
          <p:cNvSpPr txBox="1"/>
          <p:nvPr/>
        </p:nvSpPr>
        <p:spPr>
          <a:xfrm>
            <a:off x="360609" y="1211480"/>
            <a:ext cx="11475790" cy="4899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Emendas supressivas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Eliminar parte do texto original.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Retirar artigos, parágrafos ou expressões considerados desnecessários ou inadequados.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Efeito: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Reduz o alcance do projeto sem substituir seu conteúdo.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Suprimir um artigo que criava burocracia excessiva em projeto de simplificação de licenças.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8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7AFF9-24A5-D6B7-C411-227A0B6F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9C78D6-4D8E-8D96-46FC-63141F490061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E71AF9-2997-AA3B-02DC-E98BEAC02281}"/>
              </a:ext>
            </a:extLst>
          </p:cNvPr>
          <p:cNvSpPr txBox="1"/>
          <p:nvPr/>
        </p:nvSpPr>
        <p:spPr>
          <a:xfrm>
            <a:off x="360609" y="1211480"/>
            <a:ext cx="11475790" cy="545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d) Emendas substitutivas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Substituir parte ou todo o texto original por nova redação.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Usada quando se pretende reformular trechos ou o projeto inteiro, mantendo o mesmo objeto.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Diferença para o Substitutivo: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Afeta apenas partes específicas, enquanto o substitutivo substitui o projeto como um todo.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Substituir o capítulo sobre fiscalização em um projeto de código tributário por texto mais detalhado.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23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94885-24A7-57DD-572C-64A6106D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B16743-F272-36D8-34A5-8E735E80470F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28D302-7B2A-C0A4-359D-D8A8EF99C836}"/>
              </a:ext>
            </a:extLst>
          </p:cNvPr>
          <p:cNvSpPr txBox="1"/>
          <p:nvPr/>
        </p:nvSpPr>
        <p:spPr>
          <a:xfrm>
            <a:off x="360609" y="1211480"/>
            <a:ext cx="11475790" cy="4512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e) Emendas aglutinativas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Reunir o conteúdo de duas ou mais emendas em uma só.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Usada para harmonizar propostas semelhantes ou complementares.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Vantagem: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Evita votação repetida de matérias afins.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Combinar emendas de diferentes vereadores sobre critérios de prioridade para obras viárias.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0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ECA50-FA98-C25C-7432-7CA60817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B7EECC-8BAF-11F1-A51C-DC9E7316D5B6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BFDF4D-7ACD-07F3-82D5-F1C671252A38}"/>
              </a:ext>
            </a:extLst>
          </p:cNvPr>
          <p:cNvSpPr txBox="1"/>
          <p:nvPr/>
        </p:nvSpPr>
        <p:spPr>
          <a:xfrm>
            <a:off x="360609" y="1211480"/>
            <a:ext cx="11475790" cy="545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f) Substitutivo</a:t>
            </a: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Finalidade: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Apresentar nova versão completa do projeto, substituindo-o integralmente.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Propõe alternativa global ao texto original, muitas vezes consolidando várias emendas.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Quem pode apresentar: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Relator da comissão ou autor do projeto.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Um substitutivo ao projeto de plano diretor que incorpora contribuições de audiências públicas.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02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BBC6D-69DF-3ABD-9979-4F88F5F19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16938B-4CC5-C16D-6808-6C69A7EF7B69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4F4BCEE-FF82-0562-A421-8A03F5861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33867"/>
              </p:ext>
            </p:extLst>
          </p:nvPr>
        </p:nvGraphicFramePr>
        <p:xfrm>
          <a:off x="355601" y="1519311"/>
          <a:ext cx="11377011" cy="4937756"/>
        </p:xfrm>
        <a:graphic>
          <a:graphicData uri="http://schemas.openxmlformats.org/drawingml/2006/table">
            <a:tbl>
              <a:tblPr/>
              <a:tblGrid>
                <a:gridCol w="2542212">
                  <a:extLst>
                    <a:ext uri="{9D8B030D-6E8A-4147-A177-3AD203B41FA5}">
                      <a16:colId xmlns:a16="http://schemas.microsoft.com/office/drawing/2014/main" val="2597151771"/>
                    </a:ext>
                  </a:extLst>
                </a:gridCol>
                <a:gridCol w="2944933">
                  <a:extLst>
                    <a:ext uri="{9D8B030D-6E8A-4147-A177-3AD203B41FA5}">
                      <a16:colId xmlns:a16="http://schemas.microsoft.com/office/drawing/2014/main" val="3105724503"/>
                    </a:ext>
                  </a:extLst>
                </a:gridCol>
                <a:gridCol w="2944933">
                  <a:extLst>
                    <a:ext uri="{9D8B030D-6E8A-4147-A177-3AD203B41FA5}">
                      <a16:colId xmlns:a16="http://schemas.microsoft.com/office/drawing/2014/main" val="1843910869"/>
                    </a:ext>
                  </a:extLst>
                </a:gridCol>
                <a:gridCol w="2944933">
                  <a:extLst>
                    <a:ext uri="{9D8B030D-6E8A-4147-A177-3AD203B41FA5}">
                      <a16:colId xmlns:a16="http://schemas.microsoft.com/office/drawing/2014/main" val="191153947"/>
                    </a:ext>
                  </a:extLst>
                </a:gridCol>
              </a:tblGrid>
              <a:tr h="446276">
                <a:tc>
                  <a:txBody>
                    <a:bodyPr/>
                    <a:lstStyle/>
                    <a:p>
                      <a:pPr algn="l"/>
                      <a:r>
                        <a:rPr lang="pt-BR" sz="1700" b="1">
                          <a:solidFill>
                            <a:srgbClr val="404040"/>
                          </a:solidFill>
                          <a:effectLst/>
                        </a:rPr>
                        <a:t>Tipo</a:t>
                      </a: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solidFill>
                            <a:srgbClr val="404040"/>
                          </a:solidFill>
                          <a:effectLst/>
                        </a:rPr>
                        <a:t>Efeito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>
                          <a:solidFill>
                            <a:srgbClr val="404040"/>
                          </a:solidFill>
                          <a:effectLst/>
                        </a:rPr>
                        <a:t>Alcance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>
                          <a:solidFill>
                            <a:srgbClr val="404040"/>
                          </a:solidFill>
                          <a:effectLst/>
                        </a:rPr>
                        <a:t>Exemplo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79706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>
                          <a:effectLst/>
                        </a:rPr>
                        <a:t>Aditiva</a:t>
                      </a:r>
                      <a:endParaRPr lang="pt-BR" sz="170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Acrescenta conteúdo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Parcial ou geral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Incluir novo benefício social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44311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>
                          <a:effectLst/>
                        </a:rPr>
                        <a:t>Modificativa</a:t>
                      </a:r>
                      <a:endParaRPr lang="pt-BR" sz="170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dirty="0">
                          <a:effectLst/>
                        </a:rPr>
                        <a:t>Altera redação/valores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Parcial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Ajustar prazos de implementação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14999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>
                          <a:effectLst/>
                        </a:rPr>
                        <a:t>Supressiva</a:t>
                      </a:r>
                      <a:endParaRPr lang="pt-BR" sz="170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Remove trechos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Parcial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Eliminar artigo burocrático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994986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>
                          <a:effectLst/>
                        </a:rPr>
                        <a:t>Substitutiva</a:t>
                      </a:r>
                      <a:endParaRPr lang="pt-BR" sz="170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Substitui partes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Parcial ou seção inteira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Reformular capítulo sobre sanções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744438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>
                          <a:effectLst/>
                        </a:rPr>
                        <a:t>Aglutinativa</a:t>
                      </a:r>
                      <a:endParaRPr lang="pt-BR" sz="170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Funde emendas semelhantes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Parcial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Unir propostas sobre educação infantil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19150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pt-BR" sz="1700" b="1" dirty="0">
                          <a:effectLst/>
                        </a:rPr>
                        <a:t>Substitutivo</a:t>
                      </a:r>
                      <a:endParaRPr lang="pt-BR" sz="1700" dirty="0">
                        <a:effectLst/>
                      </a:endParaRPr>
                    </a:p>
                  </a:txBody>
                  <a:tcPr marL="88801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Substitui todo o projeto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Integral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dirty="0">
                          <a:effectLst/>
                        </a:rPr>
                        <a:t>Nova versão do código de posturas</a:t>
                      </a:r>
                    </a:p>
                  </a:txBody>
                  <a:tcPr marL="126874" marR="126874" marT="63437" marB="634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5121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D7C910-83C1-F2F0-7C98-71206D40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9310034" rIns="0" bIns="1044833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</a:rPr>
              <a:t>Quadro Comparativo</a:t>
            </a:r>
            <a:endParaRPr kumimoji="0" lang="pt-BR" altLang="pt-BR" sz="1300" b="0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DeepSeek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2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F0806-81AC-1E1B-EC05-BF89D503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F4E7102-B8A1-AEEE-0EF5-35B9A4924C78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285017-EA66-EB92-DCD2-34E4E4C205D3}"/>
              </a:ext>
            </a:extLst>
          </p:cNvPr>
          <p:cNvSpPr txBox="1"/>
          <p:nvPr/>
        </p:nvSpPr>
        <p:spPr>
          <a:xfrm>
            <a:off x="360609" y="1211480"/>
            <a:ext cx="11475790" cy="4799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</a:p>
          <a:p>
            <a:pPr algn="just">
              <a:lnSpc>
                <a:spcPct val="150000"/>
              </a:lnSpc>
              <a:spcBef>
                <a:spcPts val="1372"/>
              </a:spcBef>
              <a:spcAft>
                <a:spcPts val="1029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Regras Comuns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Todas as emendas devem ser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pertinentes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ao assunto do projeto original.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Devem respeitar a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 temática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(não podem tratar de matéria diversa).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Emendas orçamentárias exigem 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fonte de custeio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novas despesas (CF, art. 166, §3º).</a:t>
            </a:r>
          </a:p>
          <a:p>
            <a:pPr algn="just">
              <a:lnSpc>
                <a:spcPct val="150000"/>
              </a:lnSpc>
            </a:pP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69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927279"/>
            <a:ext cx="10515600" cy="537049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>
              <a:buNone/>
              <a:defRPr/>
            </a:pPr>
            <a:endParaRPr lang="pt-BR" altLang="pt-BR" sz="10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algn="r">
              <a:buNone/>
              <a:defRPr/>
            </a:pPr>
            <a:r>
              <a:rPr lang="pt-BR" altLang="pt-B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</a:p>
          <a:p>
            <a:pPr>
              <a:buNone/>
              <a:defRPr/>
            </a:pPr>
            <a:endParaRPr lang="pt-BR" altLang="pt-BR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09h às 11h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25/04/2025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10" y="1211480"/>
            <a:ext cx="114757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li a Lei Org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ânica da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minha Cidade?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li o Regimento Interno da Câmara Municipal da minha Cidade?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57647-9AAB-FB7F-030B-5D37707C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03FA8F-1E38-522F-9FF3-F5AF01ED5725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DE692-AE35-8505-C8CB-C74F33B52A6B}"/>
              </a:ext>
            </a:extLst>
          </p:cNvPr>
          <p:cNvSpPr txBox="1"/>
          <p:nvPr/>
        </p:nvSpPr>
        <p:spPr>
          <a:xfrm>
            <a:off x="360609" y="1211480"/>
            <a:ext cx="11475790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</a:p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</a:p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Procedimentos:</a:t>
            </a:r>
          </a:p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Tipologia:</a:t>
            </a:r>
            <a:b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071C3-B33A-2516-0782-88FD0284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D55AE1-C3A1-079F-5677-928E660EE031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E372C1-1C8B-068C-AE2F-33B5E3A26CFE}"/>
              </a:ext>
            </a:extLst>
          </p:cNvPr>
          <p:cNvSpPr txBox="1"/>
          <p:nvPr/>
        </p:nvSpPr>
        <p:spPr>
          <a:xfrm>
            <a:off x="360609" y="1211480"/>
            <a:ext cx="11475790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O Trâmite dos Projetos na Câmara Municipal:</a:t>
            </a:r>
            <a:b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Procedimento Legislativo (comum, sumário, especial)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Análise pelas comissões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Audiências públicas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Discussões em plenário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Turnos de aprovação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Sanção, promulgação e publicação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4147A-DB56-152F-8071-C9DB8CFA1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BDAA7E-018E-5C68-91CA-5C9ED506C402}"/>
              </a:ext>
            </a:extLst>
          </p:cNvPr>
          <p:cNvSpPr txBox="1"/>
          <p:nvPr/>
        </p:nvSpPr>
        <p:spPr>
          <a:xfrm>
            <a:off x="256823" y="811369"/>
            <a:ext cx="114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PPA, LDO e LOA – DIRETO AO PONTO</a:t>
            </a:r>
            <a:endParaRPr lang="pt-BR" sz="2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D11B1E-60D1-651A-54CB-CEE19F1F3001}"/>
              </a:ext>
            </a:extLst>
          </p:cNvPr>
          <p:cNvSpPr txBox="1"/>
          <p:nvPr/>
        </p:nvSpPr>
        <p:spPr>
          <a:xfrm>
            <a:off x="360609" y="1211480"/>
            <a:ext cx="11475790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Emendas às Leis Orçamentárias (o que pode e o que não pode)</a:t>
            </a:r>
            <a:b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2.1 Legitimados:</a:t>
            </a:r>
            <a:b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Comissões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Plenário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Vereador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Mesa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Prefeito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Iniciativa popular</a:t>
            </a: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0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2415</Words>
  <Application>Microsoft Office PowerPoint</Application>
  <PresentationFormat>Widescreen</PresentationFormat>
  <Paragraphs>268</Paragraphs>
  <Slides>41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DeepSeek-CJK-patch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2436</cp:revision>
  <cp:lastPrinted>2024-02-20T23:11:01Z</cp:lastPrinted>
  <dcterms:created xsi:type="dcterms:W3CDTF">2021-01-15T17:03:51Z</dcterms:created>
  <dcterms:modified xsi:type="dcterms:W3CDTF">2025-04-21T20:16:41Z</dcterms:modified>
</cp:coreProperties>
</file>